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328C"/>
    <a:srgbClr val="F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111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84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40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88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79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57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44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53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21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52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3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1809638-772E-5199-86DF-9A575A32C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3121" y="310343"/>
            <a:ext cx="7985759" cy="868823"/>
          </a:xfrm>
        </p:spPr>
        <p:txBody>
          <a:bodyPr anchor="ctr">
            <a:normAutofit/>
          </a:bodyPr>
          <a:lstStyle/>
          <a:p>
            <a:pPr algn="ctr"/>
            <a:r>
              <a:rPr lang="nl-NL" sz="4000">
                <a:latin typeface="Aharoni" panose="02010803020104030203" pitchFamily="2" charset="-79"/>
                <a:cs typeface="Aharoni" panose="02010803020104030203" pitchFamily="2" charset="-79"/>
              </a:rPr>
              <a:t>Leerstijlen van Kolb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098039F-5C45-FBD3-4094-74899886C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5738" y="1263807"/>
            <a:ext cx="6960524" cy="598516"/>
          </a:xfrm>
        </p:spPr>
        <p:txBody>
          <a:bodyPr anchor="ctr">
            <a:normAutofit/>
          </a:bodyPr>
          <a:lstStyle/>
          <a:p>
            <a:pPr algn="ctr"/>
            <a:r>
              <a:rPr lang="nl-NL" sz="20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1</a:t>
            </a:r>
            <a:endParaRPr lang="nl-NL" sz="2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FFCCBF2-3A41-154D-4B8C-832E3FABA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529" y="2139484"/>
            <a:ext cx="5630942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723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592F17-6144-AB9B-BFA8-1ABA2C787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Denker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770619-F09B-1A2C-8F7F-AAFF1DC17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800" dirty="0">
                <a:latin typeface="Abadi Extra Light" panose="020B0204020104020204" pitchFamily="34" charset="0"/>
              </a:rPr>
              <a:t>Kijken en analyseren</a:t>
            </a:r>
          </a:p>
          <a:p>
            <a:r>
              <a:rPr lang="nl-NL" sz="1800" dirty="0">
                <a:latin typeface="Abadi Extra Light" panose="020B0204020104020204" pitchFamily="34" charset="0"/>
              </a:rPr>
              <a:t>Probleem of ingewikkelde situatie analyseren</a:t>
            </a:r>
          </a:p>
          <a:p>
            <a:r>
              <a:rPr lang="nl-NL" sz="1800" dirty="0">
                <a:latin typeface="Abadi Extra Light" panose="020B0204020104020204" pitchFamily="34" charset="0"/>
              </a:rPr>
              <a:t>Overzicht maken van verzamelde gegevens</a:t>
            </a: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1E1969D8-1F26-B75A-BE08-79E36EE9904F}"/>
              </a:ext>
            </a:extLst>
          </p:cNvPr>
          <p:cNvSpPr/>
          <p:nvPr/>
        </p:nvSpPr>
        <p:spPr>
          <a:xfrm>
            <a:off x="6869884" y="2281807"/>
            <a:ext cx="4546833" cy="42448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F7C697E-3875-C4D9-FEC1-FB319756A93C}"/>
              </a:ext>
            </a:extLst>
          </p:cNvPr>
          <p:cNvSpPr txBox="1"/>
          <p:nvPr/>
        </p:nvSpPr>
        <p:spPr>
          <a:xfrm>
            <a:off x="7379864" y="3091002"/>
            <a:ext cx="352687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bg1"/>
                </a:solidFill>
                <a:latin typeface="Abadi Extra Light" panose="020B0204020104020204" pitchFamily="34" charset="0"/>
              </a:rPr>
              <a:t>Gericht begrijpen van situatie of onderwerp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Abadi Extra Light" panose="020B0204020104020204" pitchFamily="34" charset="0"/>
              </a:rPr>
              <a:t>Informatie verzamelen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bg1"/>
                </a:solidFill>
                <a:latin typeface="Abadi Extra Light" panose="020B0204020104020204" pitchFamily="34" charset="0"/>
              </a:rPr>
              <a:t>Gericht op feiten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Abadi Extra Light" panose="020B0204020104020204" pitchFamily="34" charset="0"/>
              </a:rPr>
              <a:t>Theorie boven praktijk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bg1"/>
                </a:solidFill>
                <a:latin typeface="Abadi Extra Light" panose="020B0204020104020204" pitchFamily="34" charset="0"/>
              </a:rPr>
              <a:t>Zoekt </a:t>
            </a:r>
            <a:r>
              <a:rPr lang="nl-NL" dirty="0">
                <a:solidFill>
                  <a:schemeClr val="bg1"/>
                </a:solidFill>
                <a:latin typeface="Abadi Extra Light" panose="020B0204020104020204" pitchFamily="34" charset="0"/>
              </a:rPr>
              <a:t>naar logische samenhang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bg1"/>
                </a:solidFill>
                <a:latin typeface="Abadi Extra Light" panose="020B0204020104020204" pitchFamily="34" charset="0"/>
              </a:rPr>
              <a:t>Kan bekn</a:t>
            </a:r>
            <a:r>
              <a:rPr lang="nl-NL" dirty="0">
                <a:solidFill>
                  <a:schemeClr val="bg1"/>
                </a:solidFill>
                <a:latin typeface="Abadi Extra Light" panose="020B0204020104020204" pitchFamily="34" charset="0"/>
              </a:rPr>
              <a:t>opt samenvatten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bg1"/>
                </a:solidFill>
                <a:latin typeface="Abadi Extra Light" panose="020B0204020104020204" pitchFamily="34" charset="0"/>
              </a:rPr>
              <a:t>Gedisciplineerd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Abadi Extra Light" panose="020B0204020104020204" pitchFamily="34" charset="0"/>
              </a:rPr>
              <a:t>Voorkeur voor ideeën en minder voor mensen</a:t>
            </a:r>
            <a:endParaRPr lang="nl-NL" sz="1800" dirty="0">
              <a:solidFill>
                <a:schemeClr val="bg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CECA1760-354B-4962-9A65-6330023E5F83}"/>
              </a:ext>
            </a:extLst>
          </p:cNvPr>
          <p:cNvSpPr txBox="1">
            <a:spLocks/>
          </p:cNvSpPr>
          <p:nvPr/>
        </p:nvSpPr>
        <p:spPr>
          <a:xfrm>
            <a:off x="8534410" y="2603837"/>
            <a:ext cx="1217780" cy="361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 b="1" u="sng" dirty="0">
                <a:solidFill>
                  <a:schemeClr val="bg1"/>
                </a:solidFill>
                <a:latin typeface="Abadi Extra Light" panose="020B0204020104020204" pitchFamily="34" charset="0"/>
              </a:rPr>
              <a:t>Kenmerken</a:t>
            </a:r>
          </a:p>
        </p:txBody>
      </p:sp>
    </p:spTree>
    <p:extLst>
      <p:ext uri="{BB962C8B-B14F-4D97-AF65-F5344CB8AC3E}">
        <p14:creationId xmlns:p14="http://schemas.microsoft.com/office/powerpoint/2010/main" val="3511235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0569EE-F807-2002-8D7F-C2221E6A5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Beslisser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42F64A-F989-D75E-DF08-C079E5B3F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800" dirty="0">
                <a:latin typeface="Abadi Extra Light" panose="020B0204020104020204" pitchFamily="34" charset="0"/>
              </a:rPr>
              <a:t>Toepassen en beslissen</a:t>
            </a:r>
          </a:p>
          <a:p>
            <a:r>
              <a:rPr lang="nl-NL" sz="1800" dirty="0">
                <a:latin typeface="Abadi Extra Light" panose="020B0204020104020204" pitchFamily="34" charset="0"/>
              </a:rPr>
              <a:t>Neemt verantwoordelijkheid in een situatie</a:t>
            </a:r>
          </a:p>
          <a:p>
            <a:r>
              <a:rPr lang="nl-NL" sz="1800" dirty="0">
                <a:latin typeface="Abadi Extra Light" panose="020B0204020104020204" pitchFamily="34" charset="0"/>
              </a:rPr>
              <a:t>Informatie en kennis toepasbaar in de werkelijkheid</a:t>
            </a: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163523B6-07B2-0D39-E385-A836592E2461}"/>
              </a:ext>
            </a:extLst>
          </p:cNvPr>
          <p:cNvSpPr/>
          <p:nvPr/>
        </p:nvSpPr>
        <p:spPr>
          <a:xfrm>
            <a:off x="6992476" y="2324239"/>
            <a:ext cx="4504888" cy="43465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E9818AE-8350-F262-C466-7EFD61FEF93B}"/>
              </a:ext>
            </a:extLst>
          </p:cNvPr>
          <p:cNvSpPr txBox="1"/>
          <p:nvPr/>
        </p:nvSpPr>
        <p:spPr>
          <a:xfrm>
            <a:off x="7481484" y="3032879"/>
            <a:ext cx="352687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bg1"/>
                </a:solidFill>
                <a:latin typeface="Abadi Extra Light" panose="020B0204020104020204" pitchFamily="34" charset="0"/>
              </a:rPr>
              <a:t>Past theorieën en ideeën in de praktijk toe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bg1"/>
                </a:solidFill>
                <a:latin typeface="Abadi Extra Light" panose="020B0204020104020204" pitchFamily="34" charset="0"/>
              </a:rPr>
              <a:t>Groot probleemoplossend vermogen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Abadi Extra Light" panose="020B0204020104020204" pitchFamily="34" charset="0"/>
              </a:rPr>
              <a:t>Straalt zelfvertrouwen uit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Abadi Extra Light" panose="020B0204020104020204" pitchFamily="34" charset="0"/>
              </a:rPr>
              <a:t>Praktisch sterk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bg1"/>
                </a:solidFill>
                <a:latin typeface="Abadi Extra Light" panose="020B0204020104020204" pitchFamily="34" charset="0"/>
              </a:rPr>
              <a:t>Doelgericht handelen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Abadi Extra Light" panose="020B0204020104020204" pitchFamily="34" charset="0"/>
              </a:rPr>
              <a:t>Evalueert plannen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bg1"/>
                </a:solidFill>
                <a:latin typeface="Abadi Extra Light" panose="020B0204020104020204" pitchFamily="34" charset="0"/>
              </a:rPr>
              <a:t>Niet erg geïnteresseerd in mensen</a:t>
            </a:r>
            <a:endParaRPr lang="nl-NL" dirty="0">
              <a:solidFill>
                <a:schemeClr val="bg1"/>
              </a:solidFill>
              <a:latin typeface="Abadi Extra Light" panose="020B0204020104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bg1"/>
                </a:solidFill>
                <a:latin typeface="Abadi Extra Light" panose="020B0204020104020204" pitchFamily="34" charset="0"/>
              </a:rPr>
              <a:t>Maakt gemakkelijk beslissingen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0175D52D-BA38-3D69-3293-1F2E789EF049}"/>
              </a:ext>
            </a:extLst>
          </p:cNvPr>
          <p:cNvSpPr txBox="1">
            <a:spLocks/>
          </p:cNvSpPr>
          <p:nvPr/>
        </p:nvSpPr>
        <p:spPr>
          <a:xfrm>
            <a:off x="8636030" y="2574776"/>
            <a:ext cx="1217780" cy="361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 b="1" u="sng" dirty="0">
                <a:solidFill>
                  <a:schemeClr val="bg1"/>
                </a:solidFill>
                <a:latin typeface="Abadi Extra Light" panose="020B0204020104020204" pitchFamily="34" charset="0"/>
              </a:rPr>
              <a:t>Kenmerken</a:t>
            </a:r>
          </a:p>
        </p:txBody>
      </p:sp>
    </p:spTree>
    <p:extLst>
      <p:ext uri="{BB962C8B-B14F-4D97-AF65-F5344CB8AC3E}">
        <p14:creationId xmlns:p14="http://schemas.microsoft.com/office/powerpoint/2010/main" val="2879089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B828A-1AD7-0DA9-CC71-EF1049820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‘Digitale poster’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1A1A0B-AA28-D908-54B0-A23E8D81A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44468"/>
            <a:ext cx="10168128" cy="3694176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1800" dirty="0">
                <a:latin typeface="Abadi Extra Light" panose="020B0204020104020204" pitchFamily="34" charset="0"/>
              </a:rPr>
              <a:t>Verdeel een digitaal A4tje in 4 hokjes met in elk hokje 1 leerstijl. </a:t>
            </a:r>
          </a:p>
          <a:p>
            <a:pPr marL="342900" indent="-342900">
              <a:buFont typeface="+mj-lt"/>
              <a:buAutoNum type="arabicPeriod"/>
            </a:pPr>
            <a:endParaRPr lang="nl-NL" sz="1800" dirty="0">
              <a:latin typeface="Abadi Extra Light" panose="020B0204020104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1800" dirty="0">
                <a:latin typeface="Abadi Extra Light" panose="020B0204020104020204" pitchFamily="34" charset="0"/>
              </a:rPr>
              <a:t>Noteer in elk hokje zoveel mogelijk herkenbare kenmerken van elke leerstijl. Zoek eventueel nog meer kenmerken van de leerstijlen op. </a:t>
            </a:r>
          </a:p>
          <a:p>
            <a:pPr marL="342900" indent="-342900">
              <a:buFont typeface="+mj-lt"/>
              <a:buAutoNum type="arabicPeriod"/>
            </a:pPr>
            <a:endParaRPr lang="nl-NL" sz="1800" dirty="0">
              <a:latin typeface="Abadi Extra Light" panose="020B0204020104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1800" dirty="0">
                <a:latin typeface="Abadi Extra Light" panose="020B0204020104020204" pitchFamily="34" charset="0"/>
              </a:rPr>
              <a:t>Maak je digitale poster zo aantrekkelijk mogelijk. Deze kan je gebruiken voor een LOB gesprek. </a:t>
            </a:r>
            <a:r>
              <a:rPr lang="nl-NL" sz="1800" b="1" dirty="0">
                <a:solidFill>
                  <a:srgbClr val="FFC000"/>
                </a:solidFill>
                <a:latin typeface="Abadi Extra Light" panose="020B0204020104020204" pitchFamily="34" charset="0"/>
                <a:sym typeface="Wingdings" panose="05000000000000000000" pitchFamily="2" charset="2"/>
              </a:rPr>
              <a:t></a:t>
            </a:r>
            <a:r>
              <a:rPr lang="nl-NL" sz="1800" dirty="0">
                <a:latin typeface="Abadi Extra Light" panose="020B0204020104020204" pitchFamily="34" charset="0"/>
                <a:sym typeface="Wingdings" panose="05000000000000000000" pitchFamily="2" charset="2"/>
              </a:rPr>
              <a:t> </a:t>
            </a:r>
            <a:endParaRPr lang="nl-NL" sz="18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nl-NL" sz="18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r>
              <a:rPr lang="nl-NL" sz="1800" dirty="0">
                <a:latin typeface="Abadi Extra Light" panose="020B0204020104020204" pitchFamily="34" charset="0"/>
              </a:rPr>
              <a:t>Volgende week ga je een test doen welke leerstijl er het sterkste bij jou uitkomt. Dacht je zelf al een beetje in de goede richting? </a:t>
            </a:r>
          </a:p>
        </p:txBody>
      </p:sp>
    </p:spTree>
    <p:extLst>
      <p:ext uri="{BB962C8B-B14F-4D97-AF65-F5344CB8AC3E}">
        <p14:creationId xmlns:p14="http://schemas.microsoft.com/office/powerpoint/2010/main" val="2374175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2FB9C4-D5FA-7A84-2675-2242F7A90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gaan we aan de slag?</a:t>
            </a:r>
          </a:p>
        </p:txBody>
      </p:sp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2233E208-0527-1B4C-98ED-769C7BAC74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406671"/>
              </p:ext>
            </p:extLst>
          </p:nvPr>
        </p:nvGraphicFramePr>
        <p:xfrm>
          <a:off x="1115568" y="2491529"/>
          <a:ext cx="9152556" cy="3733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9299">
                  <a:extLst>
                    <a:ext uri="{9D8B030D-6E8A-4147-A177-3AD203B41FA5}">
                      <a16:colId xmlns:a16="http://schemas.microsoft.com/office/drawing/2014/main" val="3359142720"/>
                    </a:ext>
                  </a:extLst>
                </a:gridCol>
                <a:gridCol w="5062405">
                  <a:extLst>
                    <a:ext uri="{9D8B030D-6E8A-4147-A177-3AD203B41FA5}">
                      <a16:colId xmlns:a16="http://schemas.microsoft.com/office/drawing/2014/main" val="3054665092"/>
                    </a:ext>
                  </a:extLst>
                </a:gridCol>
                <a:gridCol w="3050852">
                  <a:extLst>
                    <a:ext uri="{9D8B030D-6E8A-4147-A177-3AD203B41FA5}">
                      <a16:colId xmlns:a16="http://schemas.microsoft.com/office/drawing/2014/main" val="3312753721"/>
                    </a:ext>
                  </a:extLst>
                </a:gridCol>
              </a:tblGrid>
              <a:tr h="414789">
                <a:tc>
                  <a:txBody>
                    <a:bodyPr/>
                    <a:lstStyle/>
                    <a:p>
                      <a:pPr algn="l"/>
                      <a:r>
                        <a:rPr lang="nl-NL" dirty="0"/>
                        <a:t>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Onderwerp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Bronnen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800776"/>
                  </a:ext>
                </a:extLst>
              </a:tr>
              <a:tr h="414789">
                <a:tc>
                  <a:txBody>
                    <a:bodyPr/>
                    <a:lstStyle/>
                    <a:p>
                      <a:pPr algn="ctr"/>
                      <a:endParaRPr lang="nl-NL" sz="1600" b="1" dirty="0">
                        <a:latin typeface="Abadi Extra Light" panose="020B02040201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b="1" dirty="0">
                        <a:latin typeface="Abadi Extra Light" panose="020B02040201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403074"/>
                  </a:ext>
                </a:extLst>
              </a:tr>
              <a:tr h="414789"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latin typeface="Abadi Extra Light" panose="020B0204020104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dirty="0">
                        <a:latin typeface="Abadi Extra Light" panose="020B02040201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788700"/>
                  </a:ext>
                </a:extLst>
              </a:tr>
              <a:tr h="414789"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latin typeface="Abadi Extra Light" panose="020B0204020104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latin typeface="Abadi Extra Light" panose="020B0204020104020204" pitchFamily="34" charset="0"/>
                          <a:cs typeface="Arial" panose="020B0604020202020204" pitchFamily="34" charset="0"/>
                        </a:rPr>
                        <a:t>Opdrach</a:t>
                      </a:r>
                      <a:r>
                        <a:rPr lang="nl-NL" sz="1600" i="0" kern="1200" dirty="0">
                          <a:solidFill>
                            <a:schemeClr val="dk1"/>
                          </a:solidFill>
                          <a:effectLst/>
                          <a:latin typeface="Abadi Extra Light" panose="020B0204020104020204" pitchFamily="34" charset="0"/>
                          <a:ea typeface="+mn-ea"/>
                          <a:cs typeface="Arial" panose="020B0604020202020204" pitchFamily="34" charset="0"/>
                        </a:rPr>
                        <a:t>t doener – dromer – denker – beslisser</a:t>
                      </a:r>
                      <a:endParaRPr lang="nl-NL" sz="1600" i="0" dirty="0">
                        <a:latin typeface="Abadi Extra Light" panose="020B02040201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164787"/>
                  </a:ext>
                </a:extLst>
              </a:tr>
              <a:tr h="414789"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latin typeface="Abadi Extra Light" panose="020B0204020104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>
                          <a:latin typeface="Abadi Extra Light" panose="020B0204020104020204" pitchFamily="34" charset="0"/>
                          <a:cs typeface="Arial" panose="020B0604020202020204" pitchFamily="34" charset="0"/>
                        </a:rPr>
                        <a:t>Opdrach</a:t>
                      </a:r>
                      <a:r>
                        <a:rPr lang="nl-NL" sz="1600" i="0" kern="1200" dirty="0">
                          <a:solidFill>
                            <a:schemeClr val="dk1"/>
                          </a:solidFill>
                          <a:effectLst/>
                          <a:latin typeface="Abadi Extra Light" panose="020B0204020104020204" pitchFamily="34" charset="0"/>
                          <a:ea typeface="+mn-ea"/>
                          <a:cs typeface="Arial" panose="020B0604020202020204" pitchFamily="34" charset="0"/>
                        </a:rPr>
                        <a:t>t doener – dromer – denker – beslisser</a:t>
                      </a:r>
                      <a:endParaRPr lang="nl-NL" sz="1600" i="0" dirty="0">
                        <a:latin typeface="Abadi Extra Light" panose="020B02040201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650980"/>
                  </a:ext>
                </a:extLst>
              </a:tr>
              <a:tr h="414789"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latin typeface="Abadi Extra Light" panose="020B0204020104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>
                          <a:latin typeface="Abadi Extra Light" panose="020B0204020104020204" pitchFamily="34" charset="0"/>
                          <a:cs typeface="Arial" panose="020B0604020202020204" pitchFamily="34" charset="0"/>
                        </a:rPr>
                        <a:t>Opdrach</a:t>
                      </a:r>
                      <a:r>
                        <a:rPr lang="nl-NL" sz="1600" i="0" kern="1200" dirty="0">
                          <a:solidFill>
                            <a:schemeClr val="dk1"/>
                          </a:solidFill>
                          <a:effectLst/>
                          <a:latin typeface="Abadi Extra Light" panose="020B0204020104020204" pitchFamily="34" charset="0"/>
                          <a:ea typeface="+mn-ea"/>
                          <a:cs typeface="Arial" panose="020B0604020202020204" pitchFamily="34" charset="0"/>
                        </a:rPr>
                        <a:t>t doener – dromer – denker – beslisser</a:t>
                      </a:r>
                      <a:endParaRPr lang="nl-NL" sz="1600" i="0" dirty="0">
                        <a:latin typeface="Abadi Extra Light" panose="020B02040201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720980"/>
                  </a:ext>
                </a:extLst>
              </a:tr>
              <a:tr h="414789"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latin typeface="Abadi Extra Light" panose="020B0204020104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>
                          <a:latin typeface="Abadi Extra Light" panose="020B0204020104020204" pitchFamily="34" charset="0"/>
                          <a:cs typeface="Arial" panose="020B0604020202020204" pitchFamily="34" charset="0"/>
                        </a:rPr>
                        <a:t>Opdrach</a:t>
                      </a:r>
                      <a:r>
                        <a:rPr lang="nl-NL" sz="1600" i="0" kern="1200" dirty="0">
                          <a:solidFill>
                            <a:schemeClr val="dk1"/>
                          </a:solidFill>
                          <a:effectLst/>
                          <a:latin typeface="Abadi Extra Light" panose="020B0204020104020204" pitchFamily="34" charset="0"/>
                          <a:ea typeface="+mn-ea"/>
                          <a:cs typeface="Arial" panose="020B0604020202020204" pitchFamily="34" charset="0"/>
                        </a:rPr>
                        <a:t>t doener – dromer – denker – beslisser</a:t>
                      </a:r>
                      <a:endParaRPr lang="nl-NL" sz="1600" i="0" dirty="0">
                        <a:latin typeface="Abadi Extra Light" panose="020B0204020104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744763"/>
                  </a:ext>
                </a:extLst>
              </a:tr>
              <a:tr h="414789"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latin typeface="Abadi Extra Light" panose="020B0204020104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latin typeface="Abadi Extra Light" panose="020B0204020104020204" pitchFamily="34" charset="0"/>
                          <a:cs typeface="Arial" panose="020B0604020202020204" pitchFamily="34" charset="0"/>
                        </a:rPr>
                        <a:t>Diagnostische toets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87789"/>
                  </a:ext>
                </a:extLst>
              </a:tr>
              <a:tr h="414789"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latin typeface="Abadi Extra Light" panose="020B0204020104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latin typeface="Abadi Extra Light" panose="020B0204020104020204" pitchFamily="34" charset="0"/>
                          <a:cs typeface="Arial" panose="020B0604020202020204" pitchFamily="34" charset="0"/>
                        </a:rPr>
                        <a:t>Individueel inzicht gesprek met docent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383786"/>
                  </a:ext>
                </a:extLst>
              </a:tr>
            </a:tbl>
          </a:graphicData>
        </a:graphic>
      </p:graphicFrame>
      <p:sp>
        <p:nvSpPr>
          <p:cNvPr id="10" name="Tekstvak 9">
            <a:extLst>
              <a:ext uri="{FF2B5EF4-FFF2-40B4-BE49-F238E27FC236}">
                <a16:creationId xmlns:a16="http://schemas.microsoft.com/office/drawing/2014/main" id="{753083C8-E271-487C-694D-0E937C56A9E4}"/>
              </a:ext>
            </a:extLst>
          </p:cNvPr>
          <p:cNvSpPr txBox="1"/>
          <p:nvPr/>
        </p:nvSpPr>
        <p:spPr>
          <a:xfrm>
            <a:off x="2141289" y="2931844"/>
            <a:ext cx="60946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600" b="1" dirty="0">
                <a:latin typeface="Abadi Extra Light" panose="020B0204020104020204" pitchFamily="34" charset="0"/>
              </a:rPr>
              <a:t>Theorieles over de 4 leerstijlen van Kolb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149C08B6-C3A8-9E01-E3AB-A9E83D645B2D}"/>
              </a:ext>
            </a:extLst>
          </p:cNvPr>
          <p:cNvSpPr txBox="1"/>
          <p:nvPr/>
        </p:nvSpPr>
        <p:spPr>
          <a:xfrm>
            <a:off x="1482670" y="2935930"/>
            <a:ext cx="2915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600" b="1" dirty="0">
                <a:latin typeface="Abadi Extra Light" panose="020B0204020104020204" pitchFamily="34" charset="0"/>
              </a:rPr>
              <a:t>1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92ED86C-CDAE-BAB1-FAC0-3CBFA484AFD5}"/>
              </a:ext>
            </a:extLst>
          </p:cNvPr>
          <p:cNvSpPr txBox="1"/>
          <p:nvPr/>
        </p:nvSpPr>
        <p:spPr>
          <a:xfrm>
            <a:off x="2141289" y="3341381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dirty="0">
                <a:latin typeface="Abadi Extra Light" panose="020B0204020104020204" pitchFamily="34" charset="0"/>
                <a:cs typeface="Arial" panose="020B0604020202020204" pitchFamily="34" charset="0"/>
              </a:rPr>
              <a:t>Test ‘Welke leerstijl past het beste bij mij?’</a:t>
            </a:r>
          </a:p>
        </p:txBody>
      </p:sp>
    </p:spTree>
    <p:extLst>
      <p:ext uri="{BB962C8B-B14F-4D97-AF65-F5344CB8AC3E}">
        <p14:creationId xmlns:p14="http://schemas.microsoft.com/office/powerpoint/2010/main" val="143720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C523038-4B28-829A-EED1-7A4C2A5D0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4988" y="1442172"/>
            <a:ext cx="8582025" cy="2177328"/>
          </a:xfrm>
        </p:spPr>
        <p:txBody>
          <a:bodyPr anchor="ctr">
            <a:normAutofit/>
          </a:bodyPr>
          <a:lstStyle/>
          <a:p>
            <a:pPr algn="ctr"/>
            <a:r>
              <a:rPr lang="nl-NL" sz="7200"/>
              <a:t>Kolb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467F47D-BAF1-1453-8456-010EC0BC8F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6988" y="3962400"/>
            <a:ext cx="7058025" cy="581025"/>
          </a:xfrm>
        </p:spPr>
        <p:txBody>
          <a:bodyPr anchor="ctr">
            <a:norm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  <a:latin typeface="Abadi Extra Light" panose="020B0204020104020204" pitchFamily="34" charset="0"/>
              </a:rPr>
              <a:t>Wie was dat?</a:t>
            </a:r>
          </a:p>
        </p:txBody>
      </p:sp>
    </p:spTree>
    <p:extLst>
      <p:ext uri="{BB962C8B-B14F-4D97-AF65-F5344CB8AC3E}">
        <p14:creationId xmlns:p14="http://schemas.microsoft.com/office/powerpoint/2010/main" val="277347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5DF40726-9B19-4165-9C26-757D16E19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A4AAA1E-E2C0-179D-890F-D7508715B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64211"/>
            <a:ext cx="4571999" cy="1165002"/>
          </a:xfrm>
        </p:spPr>
        <p:txBody>
          <a:bodyPr anchor="b">
            <a:normAutofit/>
          </a:bodyPr>
          <a:lstStyle/>
          <a:p>
            <a:r>
              <a:rPr lang="nl-NL" sz="3600"/>
              <a:t>Wie was Kolb?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4D7AD5-805C-249C-916D-284A36999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55327"/>
            <a:ext cx="4571999" cy="3776975"/>
          </a:xfrm>
        </p:spPr>
        <p:txBody>
          <a:bodyPr>
            <a:normAutofit/>
          </a:bodyPr>
          <a:lstStyle/>
          <a:p>
            <a:r>
              <a:rPr lang="nl-NL" sz="1800" dirty="0">
                <a:latin typeface="Abadi Extra Light" panose="020B0204020104020204" pitchFamily="34" charset="0"/>
              </a:rPr>
              <a:t>David Kolb</a:t>
            </a:r>
          </a:p>
          <a:p>
            <a:r>
              <a:rPr lang="nl-NL" sz="1800" dirty="0">
                <a:latin typeface="Abadi Extra Light" panose="020B0204020104020204" pitchFamily="34" charset="0"/>
              </a:rPr>
              <a:t>Amerikaanse psycholoog </a:t>
            </a:r>
          </a:p>
          <a:p>
            <a:r>
              <a:rPr lang="nl-NL" sz="1800" dirty="0">
                <a:latin typeface="Abadi Extra Light" panose="020B0204020104020204" pitchFamily="34" charset="0"/>
              </a:rPr>
              <a:t>Jaren 70</a:t>
            </a:r>
          </a:p>
          <a:p>
            <a:r>
              <a:rPr lang="nl-NL" sz="1800" dirty="0">
                <a:latin typeface="Abadi Extra Light" panose="020B0204020104020204" pitchFamily="34" charset="0"/>
              </a:rPr>
              <a:t>Niet één manier van leren</a:t>
            </a:r>
          </a:p>
          <a:p>
            <a:r>
              <a:rPr lang="nl-NL" sz="1800" dirty="0">
                <a:latin typeface="Abadi Extra Light" panose="020B0204020104020204" pitchFamily="34" charset="0"/>
              </a:rPr>
              <a:t>Meerdere methoden</a:t>
            </a:r>
          </a:p>
          <a:p>
            <a:r>
              <a:rPr lang="nl-NL" sz="1800" dirty="0">
                <a:latin typeface="Abadi Extra Light" panose="020B0204020104020204" pitchFamily="34" charset="0"/>
              </a:rPr>
              <a:t>Eigen voorkeur</a:t>
            </a:r>
          </a:p>
        </p:txBody>
      </p:sp>
      <p:pic>
        <p:nvPicPr>
          <p:cNvPr id="1026" name="Picture 2" descr="Kolb's Experiential Learning Theory &amp; Learning Styles - Educational  Technology">
            <a:extLst>
              <a:ext uri="{FF2B5EF4-FFF2-40B4-BE49-F238E27FC236}">
                <a16:creationId xmlns:a16="http://schemas.microsoft.com/office/drawing/2014/main" id="{A944C3CC-A039-6E65-6C81-BFCCBBC583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" r="-4" b="-4"/>
          <a:stretch/>
        </p:blipFill>
        <p:spPr bwMode="auto">
          <a:xfrm>
            <a:off x="6190488" y="566928"/>
            <a:ext cx="5157216" cy="528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2089CB41-F399-4AEB-980C-5BFB1049C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1BFC967B-3DD6-463D-9DB9-6E4419AE0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96768" y="3817404"/>
            <a:ext cx="54864" cy="45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110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B0D2E5-8741-239C-2363-D31F5AFB5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Nummer 1, 2, 3 en 4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B3D2063-A0F8-A47B-6DC9-C8BBF264223C}"/>
              </a:ext>
            </a:extLst>
          </p:cNvPr>
          <p:cNvSpPr txBox="1"/>
          <p:nvPr/>
        </p:nvSpPr>
        <p:spPr>
          <a:xfrm>
            <a:off x="7533565" y="5820815"/>
            <a:ext cx="50145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800" dirty="0">
                <a:latin typeface="Abadi Extra Light" panose="020B0204020104020204" pitchFamily="34" charset="0"/>
                <a:sym typeface="Wingdings" panose="05000000000000000000" pitchFamily="2" charset="2"/>
              </a:rPr>
              <a:t>Alle 4 aandacht? </a:t>
            </a:r>
          </a:p>
          <a:p>
            <a:pPr algn="ctr"/>
            <a:r>
              <a:rPr lang="nl-NL" sz="1800" dirty="0">
                <a:latin typeface="Abadi Extra Light" panose="020B0204020104020204" pitchFamily="34" charset="0"/>
                <a:sym typeface="Wingdings" panose="05000000000000000000" pitchFamily="2" charset="2"/>
              </a:rPr>
              <a:t>Gemakkelijker de cyclus rond te werken </a:t>
            </a:r>
          </a:p>
          <a:p>
            <a:pPr algn="ctr"/>
            <a:r>
              <a:rPr lang="nl-NL" sz="1800" dirty="0">
                <a:latin typeface="Abadi Extra Light" panose="020B0204020104020204" pitchFamily="34" charset="0"/>
                <a:sym typeface="Wingdings" panose="05000000000000000000" pitchFamily="2" charset="2"/>
              </a:rPr>
              <a:t>en te leren!</a:t>
            </a:r>
            <a:endParaRPr lang="nl-NL" sz="1800" dirty="0">
              <a:latin typeface="Abadi Extra Light" panose="020B0204020104020204" pitchFamily="34" charset="0"/>
            </a:endParaRPr>
          </a:p>
        </p:txBody>
      </p:sp>
      <p:pic>
        <p:nvPicPr>
          <p:cNvPr id="2050" name="Picture 2" descr="Podium 1 2 3 Изображения: просматривайте стоковые фотографии, векторные  изображения и видео в количестве 1,535 | Adobe Stock">
            <a:extLst>
              <a:ext uri="{FF2B5EF4-FFF2-40B4-BE49-F238E27FC236}">
                <a16:creationId xmlns:a16="http://schemas.microsoft.com/office/drawing/2014/main" id="{5DA13B2D-9284-FF88-098C-EBA42D110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10" y="2189210"/>
            <a:ext cx="6945355" cy="453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29A0A28F-4D45-FFDB-44CD-0C82BC9C69BB}"/>
              </a:ext>
            </a:extLst>
          </p:cNvPr>
          <p:cNvSpPr txBox="1"/>
          <p:nvPr/>
        </p:nvSpPr>
        <p:spPr>
          <a:xfrm>
            <a:off x="3154462" y="2770987"/>
            <a:ext cx="24043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Sterke leerstijl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8E604FE-8FFF-7AFB-BA14-DE352FCEDC70}"/>
              </a:ext>
            </a:extLst>
          </p:cNvPr>
          <p:cNvSpPr txBox="1"/>
          <p:nvPr/>
        </p:nvSpPr>
        <p:spPr>
          <a:xfrm>
            <a:off x="1202924" y="3176326"/>
            <a:ext cx="25723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Minder sterke leerstijl 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95994B23-FAF3-1784-12A3-FA2749705B72}"/>
              </a:ext>
            </a:extLst>
          </p:cNvPr>
          <p:cNvSpPr txBox="1"/>
          <p:nvPr/>
        </p:nvSpPr>
        <p:spPr>
          <a:xfrm>
            <a:off x="4809847" y="3502460"/>
            <a:ext cx="25723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Minder sterke leerstijl 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B348315A-340F-6BEF-F230-64402BA70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643" y="2308093"/>
            <a:ext cx="3338432" cy="3338432"/>
          </a:xfrm>
          <a:prstGeom prst="rect">
            <a:avLst/>
          </a:prstGeom>
        </p:spPr>
      </p:pic>
      <p:sp>
        <p:nvSpPr>
          <p:cNvPr id="17" name="Tekstballon: rechthoek 16">
            <a:extLst>
              <a:ext uri="{FF2B5EF4-FFF2-40B4-BE49-F238E27FC236}">
                <a16:creationId xmlns:a16="http://schemas.microsoft.com/office/drawing/2014/main" id="{E443D00C-AA69-65B5-B76C-08A08BA77392}"/>
              </a:ext>
            </a:extLst>
          </p:cNvPr>
          <p:cNvSpPr/>
          <p:nvPr/>
        </p:nvSpPr>
        <p:spPr>
          <a:xfrm>
            <a:off x="7533565" y="683490"/>
            <a:ext cx="2964873" cy="1331429"/>
          </a:xfrm>
          <a:prstGeom prst="wedgeRectCallout">
            <a:avLst>
              <a:gd name="adj1" fmla="val 22158"/>
              <a:gd name="adj2" fmla="val 820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DDB9D55-7C39-7C24-D4C4-2D03B32D46C2}"/>
              </a:ext>
            </a:extLst>
          </p:cNvPr>
          <p:cNvSpPr txBox="1"/>
          <p:nvPr/>
        </p:nvSpPr>
        <p:spPr>
          <a:xfrm>
            <a:off x="7729848" y="856952"/>
            <a:ext cx="25723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Minst sterke leerstijl: </a:t>
            </a:r>
          </a:p>
        </p:txBody>
      </p:sp>
    </p:spTree>
    <p:extLst>
      <p:ext uri="{BB962C8B-B14F-4D97-AF65-F5344CB8AC3E}">
        <p14:creationId xmlns:p14="http://schemas.microsoft.com/office/powerpoint/2010/main" val="409318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4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6AEA82-A7FD-D2A5-D367-DEEC5E723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Tegenpolen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CCDA56-8850-15AC-B516-6F3E098AC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sz="1800" dirty="0">
                <a:latin typeface="Abadi Extra Light" panose="020B0204020104020204" pitchFamily="34" charset="0"/>
                <a:cs typeface="Arial" panose="020B0604020202020204" pitchFamily="34" charset="0"/>
              </a:rPr>
              <a:t>Twee dimensies</a:t>
            </a:r>
          </a:p>
          <a:p>
            <a:pPr marL="342900" indent="-342900">
              <a:buAutoNum type="arabicPeriod"/>
            </a:pPr>
            <a:r>
              <a:rPr lang="nl-NL" sz="1800" dirty="0">
                <a:latin typeface="Abadi Extra Light" panose="020B0204020104020204" pitchFamily="34" charset="0"/>
                <a:cs typeface="Arial" panose="020B0604020202020204" pitchFamily="34" charset="0"/>
              </a:rPr>
              <a:t>Concreet </a:t>
            </a:r>
            <a:r>
              <a:rPr lang="nl-NL" sz="1800" dirty="0" err="1">
                <a:latin typeface="Abadi Extra Light" panose="020B0204020104020204" pitchFamily="34" charset="0"/>
                <a:cs typeface="Arial" panose="020B0604020202020204" pitchFamily="34" charset="0"/>
              </a:rPr>
              <a:t>vs</a:t>
            </a:r>
            <a:r>
              <a:rPr lang="nl-NL" sz="1800" dirty="0">
                <a:latin typeface="Abadi Extra Light" panose="020B0204020104020204" pitchFamily="34" charset="0"/>
                <a:cs typeface="Arial" panose="020B0604020202020204" pitchFamily="34" charset="0"/>
              </a:rPr>
              <a:t> abstract</a:t>
            </a:r>
          </a:p>
          <a:p>
            <a:pPr marL="342900" indent="-342900">
              <a:buAutoNum type="arabicPeriod"/>
            </a:pPr>
            <a:r>
              <a:rPr lang="nl-NL" sz="1800" dirty="0">
                <a:latin typeface="Abadi Extra Light" panose="020B0204020104020204" pitchFamily="34" charset="0"/>
                <a:cs typeface="Arial" panose="020B0604020202020204" pitchFamily="34" charset="0"/>
              </a:rPr>
              <a:t>Actief </a:t>
            </a:r>
            <a:r>
              <a:rPr lang="nl-NL" sz="1800" dirty="0" err="1">
                <a:latin typeface="Abadi Extra Light" panose="020B0204020104020204" pitchFamily="34" charset="0"/>
                <a:cs typeface="Arial" panose="020B0604020202020204" pitchFamily="34" charset="0"/>
              </a:rPr>
              <a:t>vs</a:t>
            </a:r>
            <a:r>
              <a:rPr lang="nl-NL" sz="1800" dirty="0">
                <a:latin typeface="Abadi Extra Light" panose="020B0204020104020204" pitchFamily="34" charset="0"/>
                <a:cs typeface="Arial" panose="020B0604020202020204" pitchFamily="34" charset="0"/>
              </a:rPr>
              <a:t> reflectief</a:t>
            </a:r>
          </a:p>
          <a:p>
            <a:pPr marL="0" indent="0">
              <a:buNone/>
            </a:pPr>
            <a:endParaRPr lang="nl-NL" sz="1800" dirty="0">
              <a:latin typeface="Abadi Extra Light" panose="020B0204020104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800" u="sng" dirty="0">
                <a:latin typeface="Abadi Extra Light" panose="020B0204020104020204" pitchFamily="34" charset="0"/>
                <a:cs typeface="Arial" panose="020B0604020202020204" pitchFamily="34" charset="0"/>
              </a:rPr>
              <a:t>Leer je liever</a:t>
            </a:r>
          </a:p>
          <a:p>
            <a:r>
              <a:rPr lang="nl-NL" sz="1800" dirty="0">
                <a:latin typeface="Abadi Extra Light" panose="020B0204020104020204" pitchFamily="34" charset="0"/>
                <a:cs typeface="Arial" panose="020B0604020202020204" pitchFamily="34" charset="0"/>
              </a:rPr>
              <a:t>concreet 		</a:t>
            </a:r>
            <a:r>
              <a:rPr lang="nl-NL" sz="1800" i="1" dirty="0">
                <a:latin typeface="Abadi Extra Light" panose="020B0204020104020204" pitchFamily="34" charset="0"/>
                <a:cs typeface="Arial" panose="020B0604020202020204" pitchFamily="34" charset="0"/>
              </a:rPr>
              <a:t>Ervaren, voelen en beleven</a:t>
            </a:r>
          </a:p>
          <a:p>
            <a:r>
              <a:rPr lang="nl-NL" sz="1800" dirty="0">
                <a:latin typeface="Abadi Extra Light" panose="020B0204020104020204" pitchFamily="34" charset="0"/>
                <a:cs typeface="Arial" panose="020B0604020202020204" pitchFamily="34" charset="0"/>
              </a:rPr>
              <a:t>abstract		</a:t>
            </a:r>
            <a:r>
              <a:rPr lang="nl-NL" sz="1800" i="1" dirty="0">
                <a:latin typeface="Abadi Extra Light" panose="020B0204020104020204" pitchFamily="34" charset="0"/>
                <a:cs typeface="Arial" panose="020B0604020202020204" pitchFamily="34" charset="0"/>
              </a:rPr>
              <a:t>Begrijpen en analyseren</a:t>
            </a:r>
          </a:p>
          <a:p>
            <a:r>
              <a:rPr lang="nl-NL" sz="1800" dirty="0">
                <a:latin typeface="Abadi Extra Light" panose="020B0204020104020204" pitchFamily="34" charset="0"/>
                <a:cs typeface="Arial" panose="020B0604020202020204" pitchFamily="34" charset="0"/>
              </a:rPr>
              <a:t>actief			</a:t>
            </a:r>
            <a:r>
              <a:rPr lang="nl-NL" sz="1800" i="1" dirty="0">
                <a:latin typeface="Abadi Extra Light" panose="020B0204020104020204" pitchFamily="34" charset="0"/>
                <a:cs typeface="Arial" panose="020B0604020202020204" pitchFamily="34" charset="0"/>
              </a:rPr>
              <a:t>Experimenteren</a:t>
            </a:r>
          </a:p>
          <a:p>
            <a:r>
              <a:rPr lang="nl-NL" sz="1800" dirty="0">
                <a:latin typeface="Abadi Extra Light" panose="020B0204020104020204" pitchFamily="34" charset="0"/>
                <a:cs typeface="Arial" panose="020B0604020202020204" pitchFamily="34" charset="0"/>
              </a:rPr>
              <a:t>reflectief		</a:t>
            </a:r>
            <a:r>
              <a:rPr lang="nl-NL" sz="1800" i="1" dirty="0">
                <a:latin typeface="Abadi Extra Light" panose="020B0204020104020204" pitchFamily="34" charset="0"/>
                <a:cs typeface="Arial" panose="020B0604020202020204" pitchFamily="34" charset="0"/>
              </a:rPr>
              <a:t>Observeren en overdenken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9E3A6EB-96F6-2AEE-38D7-0399F428FC45}"/>
              </a:ext>
            </a:extLst>
          </p:cNvPr>
          <p:cNvSpPr txBox="1"/>
          <p:nvPr/>
        </p:nvSpPr>
        <p:spPr>
          <a:xfrm>
            <a:off x="4685252" y="2572962"/>
            <a:ext cx="6094602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latin typeface="Abadi Extra Light" panose="020B0204020104020204" pitchFamily="34" charset="0"/>
                <a:cs typeface="Arial" panose="020B0604020202020204" pitchFamily="34" charset="0"/>
              </a:rPr>
              <a:t>Twee assen</a:t>
            </a:r>
          </a:p>
          <a:p>
            <a:endParaRPr lang="nl-NL" sz="900" dirty="0">
              <a:latin typeface="Abadi Extra Light" panose="020B0204020104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nl-NL" dirty="0">
                <a:latin typeface="Abadi Extra Light" panose="020B0204020104020204" pitchFamily="34" charset="0"/>
                <a:cs typeface="Arial" panose="020B0604020202020204" pitchFamily="34" charset="0"/>
              </a:rPr>
              <a:t>Verticaal = </a:t>
            </a:r>
            <a:r>
              <a:rPr lang="nl-NL" i="1" dirty="0">
                <a:latin typeface="Abadi Extra Light" panose="020B0204020104020204" pitchFamily="34" charset="0"/>
                <a:cs typeface="Arial" panose="020B0604020202020204" pitchFamily="34" charset="0"/>
              </a:rPr>
              <a:t>Hoe ga je om met wat je waarneemt? </a:t>
            </a:r>
          </a:p>
          <a:p>
            <a:pPr marL="342900" indent="-342900">
              <a:buAutoNum type="arabicPeriod"/>
            </a:pPr>
            <a:r>
              <a:rPr lang="nl-NL" dirty="0">
                <a:latin typeface="Abadi Extra Light" panose="020B0204020104020204" pitchFamily="34" charset="0"/>
                <a:cs typeface="Arial" panose="020B0604020202020204" pitchFamily="34" charset="0"/>
              </a:rPr>
              <a:t>Horizontaal = </a:t>
            </a:r>
            <a:r>
              <a:rPr lang="nl-NL" i="1" dirty="0">
                <a:latin typeface="Abadi Extra Light" panose="020B0204020104020204" pitchFamily="34" charset="0"/>
                <a:cs typeface="Arial" panose="020B0604020202020204" pitchFamily="34" charset="0"/>
              </a:rPr>
              <a:t>Hoe benader je een taak?</a:t>
            </a:r>
            <a:endParaRPr lang="nl-NL" dirty="0">
              <a:latin typeface="Abadi Extra Light" panose="020B0204020104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Zoveel leerstijlen, zoveel werkvormen - Tumult">
            <a:extLst>
              <a:ext uri="{FF2B5EF4-FFF2-40B4-BE49-F238E27FC236}">
                <a16:creationId xmlns:a16="http://schemas.microsoft.com/office/drawing/2014/main" id="{CDCFA273-8913-2F2A-6EC3-88FE14746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753" y="3729729"/>
            <a:ext cx="3548893" cy="303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475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2" name="Rectangle 11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13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952582F-20A1-6B68-9EB7-1A286E7D8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8" y="1442172"/>
            <a:ext cx="8582025" cy="21773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/>
              <a:t>De vier leerstijlen</a:t>
            </a:r>
          </a:p>
        </p:txBody>
      </p:sp>
      <p:sp>
        <p:nvSpPr>
          <p:cNvPr id="24" name="Rectangle: Rounded Corners 15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4BCD7B1-8A4C-FC30-E77F-CB0E7FD9E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6988" y="3962400"/>
            <a:ext cx="7058025" cy="581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Doener – dromer – denker - beslisser  </a:t>
            </a:r>
          </a:p>
        </p:txBody>
      </p:sp>
    </p:spTree>
    <p:extLst>
      <p:ext uri="{BB962C8B-B14F-4D97-AF65-F5344CB8AC3E}">
        <p14:creationId xmlns:p14="http://schemas.microsoft.com/office/powerpoint/2010/main" val="4252415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405E2D-D261-B1C2-99F6-8F467E1CA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Doener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605818-2064-1AEB-79AE-9FC73CE94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800" dirty="0">
                <a:latin typeface="Abadi Extra Light" panose="020B0204020104020204" pitchFamily="34" charset="0"/>
              </a:rPr>
              <a:t>Actief ervaren van situaties</a:t>
            </a:r>
          </a:p>
          <a:p>
            <a:r>
              <a:rPr lang="nl-NL" sz="1800" dirty="0">
                <a:latin typeface="Abadi Extra Light" panose="020B0204020104020204" pitchFamily="34" charset="0"/>
              </a:rPr>
              <a:t>Vertrouwt meer op intuïtie dan op logica</a:t>
            </a: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520A68FC-1CCF-5CD4-CF0C-331A83570878}"/>
              </a:ext>
            </a:extLst>
          </p:cNvPr>
          <p:cNvSpPr/>
          <p:nvPr/>
        </p:nvSpPr>
        <p:spPr>
          <a:xfrm>
            <a:off x="6946588" y="2252568"/>
            <a:ext cx="4337108" cy="4379976"/>
          </a:xfrm>
          <a:prstGeom prst="ellipse">
            <a:avLst/>
          </a:prstGeom>
          <a:solidFill>
            <a:srgbClr val="FA32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56B8501-9F7A-44D4-FE92-F8F31ED8EE34}"/>
              </a:ext>
            </a:extLst>
          </p:cNvPr>
          <p:cNvSpPr txBox="1"/>
          <p:nvPr/>
        </p:nvSpPr>
        <p:spPr>
          <a:xfrm>
            <a:off x="6067841" y="2872896"/>
            <a:ext cx="609460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bg1"/>
                </a:solidFill>
                <a:latin typeface="Abadi Extra Light" panose="020B0204020104020204" pitchFamily="34" charset="0"/>
              </a:rPr>
              <a:t>Praktische aanpak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Abadi Extra Light" panose="020B0204020104020204" pitchFamily="34" charset="0"/>
              </a:rPr>
              <a:t>Leert door te doen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bg1"/>
                </a:solidFill>
                <a:latin typeface="Abadi Extra Light" panose="020B0204020104020204" pitchFamily="34" charset="0"/>
              </a:rPr>
              <a:t>Voert plannen en opdrachten uit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Abadi Extra Light" panose="020B0204020104020204" pitchFamily="34" charset="0"/>
              </a:rPr>
              <a:t>Enthousiast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Abadi Extra Light" panose="020B0204020104020204" pitchFamily="34" charset="0"/>
              </a:rPr>
              <a:t>Doelgericht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bg1"/>
                </a:solidFill>
                <a:latin typeface="Abadi Extra Light" panose="020B0204020104020204" pitchFamily="34" charset="0"/>
              </a:rPr>
              <a:t>Beeld en geluid boven tekst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Abadi Extra Light" panose="020B0204020104020204" pitchFamily="34" charset="0"/>
              </a:rPr>
              <a:t>Impulsief</a:t>
            </a:r>
            <a:endParaRPr lang="nl-NL" sz="1800" dirty="0">
              <a:solidFill>
                <a:schemeClr val="bg1"/>
              </a:solidFill>
              <a:latin typeface="Abadi Extra Light" panose="020B0204020104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bg1"/>
                </a:solidFill>
                <a:latin typeface="Abadi Extra Light" panose="020B0204020104020204" pitchFamily="34" charset="0"/>
              </a:rPr>
              <a:t>Gaat direct aan de slag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bg1"/>
                </a:solidFill>
                <a:latin typeface="Abadi Extra Light" panose="020B0204020104020204" pitchFamily="34" charset="0"/>
              </a:rPr>
              <a:t>Steekt de handen uit de mouwen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bg1"/>
                </a:solidFill>
                <a:latin typeface="Abadi Extra Light" panose="020B0204020104020204" pitchFamily="34" charset="0"/>
              </a:rPr>
              <a:t>‘Gewoon doen!’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bg1"/>
                </a:solidFill>
                <a:latin typeface="Abadi Extra Light" panose="020B0204020104020204" pitchFamily="34" charset="0"/>
              </a:rPr>
              <a:t>Experimenteren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D4719C46-691C-8941-B616-445E6229AACF}"/>
              </a:ext>
            </a:extLst>
          </p:cNvPr>
          <p:cNvSpPr txBox="1">
            <a:spLocks/>
          </p:cNvSpPr>
          <p:nvPr/>
        </p:nvSpPr>
        <p:spPr>
          <a:xfrm>
            <a:off x="8574291" y="2430044"/>
            <a:ext cx="1217780" cy="3613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 b="1" u="sng" dirty="0">
                <a:solidFill>
                  <a:schemeClr val="bg1"/>
                </a:solidFill>
                <a:latin typeface="Abadi Extra Light" panose="020B0204020104020204" pitchFamily="34" charset="0"/>
              </a:rPr>
              <a:t>Kenmerken</a:t>
            </a:r>
          </a:p>
        </p:txBody>
      </p:sp>
    </p:spTree>
    <p:extLst>
      <p:ext uri="{BB962C8B-B14F-4D97-AF65-F5344CB8AC3E}">
        <p14:creationId xmlns:p14="http://schemas.microsoft.com/office/powerpoint/2010/main" val="2442954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66132E-6BFB-FDFF-159B-FFE3982A6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Dromer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191A09-673C-8293-2020-876336FBD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800" dirty="0">
                <a:latin typeface="Abadi Extra Light" panose="020B0204020104020204" pitchFamily="34" charset="0"/>
              </a:rPr>
              <a:t>Kijken en voelen</a:t>
            </a:r>
          </a:p>
          <a:p>
            <a:r>
              <a:rPr lang="nl-NL" sz="1800" dirty="0">
                <a:latin typeface="Abadi Extra Light" panose="020B0204020104020204" pitchFamily="34" charset="0"/>
              </a:rPr>
              <a:t>Vanuit verschillende kanten bekijken</a:t>
            </a:r>
          </a:p>
          <a:p>
            <a:r>
              <a:rPr lang="nl-NL" sz="1800" dirty="0">
                <a:latin typeface="Abadi Extra Light" panose="020B0204020104020204" pitchFamily="34" charset="0"/>
              </a:rPr>
              <a:t>Groot voorstellingsvermogen</a:t>
            </a:r>
          </a:p>
          <a:p>
            <a:pPr marL="0" indent="0">
              <a:buNone/>
            </a:pPr>
            <a:endParaRPr lang="nl-NL" sz="1800" dirty="0">
              <a:latin typeface="Abadi Extra Light" panose="020B0204020104020204" pitchFamily="34" charset="0"/>
            </a:endParaRP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4575E3C2-778D-B7A9-B59F-0AA703220902}"/>
              </a:ext>
            </a:extLst>
          </p:cNvPr>
          <p:cNvSpPr/>
          <p:nvPr/>
        </p:nvSpPr>
        <p:spPr>
          <a:xfrm>
            <a:off x="7064511" y="2292928"/>
            <a:ext cx="4495518" cy="431571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F3A2192-374A-3B3F-A9EB-B79F0EFDC5B4}"/>
              </a:ext>
            </a:extLst>
          </p:cNvPr>
          <p:cNvSpPr txBox="1"/>
          <p:nvPr/>
        </p:nvSpPr>
        <p:spPr>
          <a:xfrm>
            <a:off x="6330320" y="3078760"/>
            <a:ext cx="586168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bg1"/>
                </a:solidFill>
                <a:latin typeface="Abadi Extra Light" panose="020B0204020104020204" pitchFamily="34" charset="0"/>
              </a:rPr>
              <a:t>Kijke</a:t>
            </a:r>
            <a:r>
              <a:rPr lang="nl-NL" dirty="0">
                <a:solidFill>
                  <a:schemeClr val="bg1"/>
                </a:solidFill>
                <a:latin typeface="Abadi Extra Light" panose="020B0204020104020204" pitchFamily="34" charset="0"/>
              </a:rPr>
              <a:t>n i.p.v. doen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bg1"/>
                </a:solidFill>
                <a:latin typeface="Abadi Extra Light" panose="020B0204020104020204" pitchFamily="34" charset="0"/>
              </a:rPr>
              <a:t>Staat open voor ervaringen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bg1"/>
                </a:solidFill>
                <a:latin typeface="Abadi Extra Light" panose="020B0204020104020204" pitchFamily="34" charset="0"/>
              </a:rPr>
              <a:t>Onderzoekt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Abadi Extra Light" panose="020B0204020104020204" pitchFamily="34" charset="0"/>
              </a:rPr>
              <a:t>Fantasie om problemen op te lossen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bg1"/>
                </a:solidFill>
                <a:latin typeface="Abadi Extra Light" panose="020B0204020104020204" pitchFamily="34" charset="0"/>
              </a:rPr>
              <a:t>G</a:t>
            </a:r>
            <a:r>
              <a:rPr lang="nl-NL" dirty="0">
                <a:solidFill>
                  <a:schemeClr val="bg1"/>
                </a:solidFill>
                <a:latin typeface="Abadi Extra Light" panose="020B0204020104020204" pitchFamily="34" charset="0"/>
              </a:rPr>
              <a:t>eïnteresseerd in mensen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bg1"/>
                </a:solidFill>
                <a:latin typeface="Abadi Extra Light" panose="020B0204020104020204" pitchFamily="34" charset="0"/>
              </a:rPr>
              <a:t>Werkt graag in groepen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Abadi Extra Light" panose="020B0204020104020204" pitchFamily="34" charset="0"/>
              </a:rPr>
              <a:t>Ontvangt graag feedback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bg1"/>
                </a:solidFill>
                <a:latin typeface="Abadi Extra Light" panose="020B0204020104020204" pitchFamily="34" charset="0"/>
              </a:rPr>
              <a:t>Herkent </a:t>
            </a:r>
            <a:r>
              <a:rPr lang="nl-NL" dirty="0">
                <a:solidFill>
                  <a:schemeClr val="bg1"/>
                </a:solidFill>
                <a:latin typeface="Abadi Extra Light" panose="020B0204020104020204" pitchFamily="34" charset="0"/>
              </a:rPr>
              <a:t>problemen, maar ook kansen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bg1"/>
                </a:solidFill>
                <a:latin typeface="Abadi Extra Light" panose="020B0204020104020204" pitchFamily="34" charset="0"/>
              </a:rPr>
              <a:t>Creatief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5F1C5ED1-1304-5D2B-32F1-A122557549C0}"/>
              </a:ext>
            </a:extLst>
          </p:cNvPr>
          <p:cNvSpPr txBox="1">
            <a:spLocks/>
          </p:cNvSpPr>
          <p:nvPr/>
        </p:nvSpPr>
        <p:spPr>
          <a:xfrm>
            <a:off x="8703380" y="2570643"/>
            <a:ext cx="1217780" cy="361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 b="1" u="sng" dirty="0">
                <a:solidFill>
                  <a:schemeClr val="bg1"/>
                </a:solidFill>
                <a:latin typeface="Abadi Extra Light" panose="020B0204020104020204" pitchFamily="34" charset="0"/>
              </a:rPr>
              <a:t>Kenmerken</a:t>
            </a:r>
          </a:p>
        </p:txBody>
      </p:sp>
    </p:spTree>
    <p:extLst>
      <p:ext uri="{BB962C8B-B14F-4D97-AF65-F5344CB8AC3E}">
        <p14:creationId xmlns:p14="http://schemas.microsoft.com/office/powerpoint/2010/main" val="3762313117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475</Words>
  <Application>Microsoft Office PowerPoint</Application>
  <PresentationFormat>Breedbeeld</PresentationFormat>
  <Paragraphs>118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9" baseType="lpstr">
      <vt:lpstr>Abadi Extra Light</vt:lpstr>
      <vt:lpstr>Aharoni</vt:lpstr>
      <vt:lpstr>Arial</vt:lpstr>
      <vt:lpstr>Avenir Next LT Pro</vt:lpstr>
      <vt:lpstr>Calibri</vt:lpstr>
      <vt:lpstr>Neue Haas Grotesk Text Pro</vt:lpstr>
      <vt:lpstr>AccentBoxVTI</vt:lpstr>
      <vt:lpstr>Leerstijlen van Kolb</vt:lpstr>
      <vt:lpstr>Hoe gaan we aan de slag?</vt:lpstr>
      <vt:lpstr>Kolb</vt:lpstr>
      <vt:lpstr>Wie was Kolb?</vt:lpstr>
      <vt:lpstr>Nummer 1, 2, 3 en 4</vt:lpstr>
      <vt:lpstr>Tegenpolen</vt:lpstr>
      <vt:lpstr>De vier leerstijlen</vt:lpstr>
      <vt:lpstr>Doener</vt:lpstr>
      <vt:lpstr>Dromer</vt:lpstr>
      <vt:lpstr>Denker</vt:lpstr>
      <vt:lpstr>Beslisser</vt:lpstr>
      <vt:lpstr>Opdracht ‘Digitale poster’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Leerstijlen van Kolb</dc:title>
  <dc:creator>Bloem,Megan</dc:creator>
  <cp:lastModifiedBy>Bloem,Megan</cp:lastModifiedBy>
  <cp:revision>12</cp:revision>
  <dcterms:created xsi:type="dcterms:W3CDTF">2022-05-12T12:51:05Z</dcterms:created>
  <dcterms:modified xsi:type="dcterms:W3CDTF">2022-06-03T13:44:18Z</dcterms:modified>
</cp:coreProperties>
</file>